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57" r:id="rId4"/>
    <p:sldId id="258" r:id="rId5"/>
    <p:sldId id="260" r:id="rId6"/>
    <p:sldId id="263" r:id="rId7"/>
    <p:sldId id="262" r:id="rId8"/>
    <p:sldId id="273" r:id="rId9"/>
    <p:sldId id="259" r:id="rId10"/>
    <p:sldId id="261" r:id="rId11"/>
    <p:sldId id="264" r:id="rId12"/>
    <p:sldId id="266" r:id="rId13"/>
    <p:sldId id="265" r:id="rId14"/>
    <p:sldId id="268" r:id="rId15"/>
    <p:sldId id="267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>
      <p:cViewPr varScale="1">
        <p:scale>
          <a:sx n="107" d="100"/>
          <a:sy n="107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1C780-178E-4A91-9952-ADE2BEA8ADBD}" type="datetimeFigureOut">
              <a:rPr lang="en-US" smtClean="0"/>
              <a:t>4/6/22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0412B-17A4-4D68-80B4-AD2742F56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8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369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afec84a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afec84a7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afec84a7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bafec84a7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3113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3F182-B22E-492C-BEA6-DF2088314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76A12-8760-4932-922B-0CDBF7F18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0A3FF-DC2D-471A-A7F0-E9CE6649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483F2D-EF4A-4367-815D-F44E06D8A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FCEB1-0DAD-4793-BBC0-78466D24C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0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597D6-F52B-443F-A4AB-6BBBD647A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2712B-C495-4FA0-B6F2-8DCBF2AB8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194D2-8E56-4D1C-96D2-11DDD9D6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A0C77-35F9-4867-8061-40C6CB37E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20FF4-D2BE-48C8-9485-24958A07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7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DED3A-B44D-4A14-8D96-C4594B22D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ED022-614B-43EE-B041-EF2707AC8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6C788-D8A4-4747-A32C-B027D6C3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FC242-0335-4728-8AA3-CA55B222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6D794-D0CA-41B3-97DE-B31CC3685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5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2793-D9D4-48E6-A1DF-D548AB414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0B290-D063-42E0-BDB5-307B5779B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BAA703-FB43-4172-9E12-7E99EE00F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5DDFF-3A36-45F1-8421-B6BA4CB8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92B1B-12EF-4091-8D1B-652A131D2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D8633-BBD7-487B-B83E-C53A89CDF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BE87-9927-42AE-94FA-896CE4404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3631A-47B0-4D40-9AF1-DBFDCF0E2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CC60A-B41F-459B-9814-5CB09E25F1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C59482-0ECA-4742-B740-394DBB0CF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4FF1C1-AD01-48C2-A8E6-B1693AD12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7E1CB-B367-4E43-B34F-7F36FF44A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3F07A0-0AE7-4093-93E5-BC6A9C13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79BFE2-31EB-49DC-8263-B24DEE3DD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6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3BA5-4783-42AE-AE2E-0F12524C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56FEF7-E6CF-4D6E-B212-888897B8A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C23B3-A86B-476F-B2AB-52DC89419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EE1FE6-6E6E-4332-9DDE-FCEC4A4B9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871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46631F-545E-4AA9-BFB5-FE5B85CCD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127D3-B0EB-47BD-B8C7-E6BA1874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2EC41-8515-44B9-BD62-7332D2BD2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7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6013-917D-489B-A635-EDE3AA564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5CCC3-3F69-4213-B9A5-188EC4E65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1D156-1CB9-4283-8FD5-AD4CDCB54F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FAC12-2185-4398-88D2-2876A1023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0D2D6C-8AB2-427F-A873-ED39B703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ACEE5-2114-4963-AA98-081FC720E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2354B-B5BD-48C6-B45B-CC0AFAF05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B5EBB-FD6B-48E4-968D-3903EB907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723CA-16B5-4ABF-9C3D-EA5A1B4633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A7FC3-B320-40B2-B465-AD0268724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BFF0D-39FD-4360-B301-E925ADBF0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DD321-E224-481F-AFC6-12566311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78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421F7-983F-4C97-8C4A-34A74B9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9735C7-BF50-4EB5-A982-6F715F599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07C91-3D66-47EF-8CDB-05ECC69F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F473E-1EDA-4964-87C7-8BBFE645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B9979-BA5E-42E1-B8B1-A560767C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6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EF7912-3942-46D9-BFFD-93CB71293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E87D7B-18A5-4A92-9E78-C9A4D13C3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46852-D78C-4349-84B0-F698FAF8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DC7D2-67B0-4EBB-B251-F65BDCA62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DB9D-B00E-4973-BE92-F41D2A9C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78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004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3161DE-9C79-4076-B6B7-38A4CFFD7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E8C4B-87EB-4ECE-9F9A-996A34BDC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63777-2B6A-4EB0-83D4-457F1B2D3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3F45A-5546-4ADF-8062-3A5595C8F0DC}" type="datetimeFigureOut">
              <a:rPr lang="en-US" smtClean="0"/>
              <a:t>4/6/22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802AC-463C-4056-9CAF-CC344CD4E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A040B-4BE7-4400-B2EA-379F1D9B66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24DC0-F5AB-427B-8822-FBCB42AC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ctrTitle"/>
          </p:nvPr>
        </p:nvSpPr>
        <p:spPr>
          <a:xfrm>
            <a:off x="415600" y="1889760"/>
            <a:ext cx="11360800" cy="19812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5400"/>
            </a:pPr>
            <a:r>
              <a:rPr lang="en-US" sz="6667" b="1" dirty="0">
                <a:solidFill>
                  <a:srgbClr val="1163FB"/>
                </a:solidFill>
                <a:latin typeface="Arial Black" panose="020B0A04020102020204" pitchFamily="34" charset="0"/>
              </a:rPr>
              <a:t>PITCH DECK FORMAT</a:t>
            </a:r>
            <a:endParaRPr sz="6667"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0D5EF-0763-4BC8-BAB0-55F33756A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>
            <a:spLocks noGrp="1"/>
          </p:cNvSpPr>
          <p:nvPr>
            <p:ph type="ctrTitle"/>
          </p:nvPr>
        </p:nvSpPr>
        <p:spPr>
          <a:xfrm>
            <a:off x="415600" y="794633"/>
            <a:ext cx="11360800" cy="26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5400"/>
            </a:pPr>
            <a:r>
              <a:rPr lang="en" sz="6667" b="1" dirty="0">
                <a:solidFill>
                  <a:srgbClr val="1163FB"/>
                </a:solidFill>
                <a:latin typeface="Arial Black" panose="020B0A04020102020204" pitchFamily="34" charset="0"/>
              </a:rPr>
              <a:t>Name of the Startup</a:t>
            </a:r>
            <a:endParaRPr sz="6667"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Google Shape;57;p1"/>
          <p:cNvSpPr txBox="1">
            <a:spLocks noGrp="1"/>
          </p:cNvSpPr>
          <p:nvPr>
            <p:ph type="subTitle" idx="1"/>
          </p:nvPr>
        </p:nvSpPr>
        <p:spPr>
          <a:xfrm>
            <a:off x="415600" y="4221097"/>
            <a:ext cx="11360800" cy="978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" sz="4000" dirty="0"/>
              <a:t>Tagline of the Company</a:t>
            </a:r>
            <a:endParaRPr sz="4000" dirty="0"/>
          </a:p>
        </p:txBody>
      </p:sp>
      <p:sp>
        <p:nvSpPr>
          <p:cNvPr id="58" name="Google Shape;58;p1"/>
          <p:cNvSpPr/>
          <p:nvPr/>
        </p:nvSpPr>
        <p:spPr>
          <a:xfrm>
            <a:off x="661698" y="584280"/>
            <a:ext cx="101566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1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69A23E-1012-41C7-B6C2-E770C7511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61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>
            <a:spLocks noGrp="1"/>
          </p:cNvSpPr>
          <p:nvPr>
            <p:ph type="title"/>
          </p:nvPr>
        </p:nvSpPr>
        <p:spPr>
          <a:xfrm>
            <a:off x="445120" y="1310640"/>
            <a:ext cx="11360800" cy="6908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One Line Description of the Company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65" name="Google Shape;65;p2"/>
          <p:cNvSpPr txBox="1">
            <a:spLocks noGrp="1"/>
          </p:cNvSpPr>
          <p:nvPr>
            <p:ph type="body" idx="1"/>
          </p:nvPr>
        </p:nvSpPr>
        <p:spPr>
          <a:xfrm>
            <a:off x="415600" y="2773679"/>
            <a:ext cx="11360800" cy="39827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" sz="2667" dirty="0"/>
              <a:t>You may like to use the following sentence to bring out the key elements of the service offering or any other “one liner format”</a:t>
            </a:r>
            <a:br>
              <a:rPr lang="en" sz="2667" dirty="0"/>
            </a:br>
            <a:endParaRPr lang="en" sz="2667" dirty="0"/>
          </a:p>
          <a:p>
            <a:pPr marL="0" indent="0">
              <a:spcAft>
                <a:spcPts val="2133"/>
              </a:spcAft>
              <a:buNone/>
            </a:pP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66" name="Google Shape;66;p2"/>
          <p:cNvSpPr/>
          <p:nvPr/>
        </p:nvSpPr>
        <p:spPr>
          <a:xfrm>
            <a:off x="445121" y="316625"/>
            <a:ext cx="101566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2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008C12-5E98-4B7B-BDB1-C0DABD61F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afec84a7a_0_0"/>
          <p:cNvSpPr txBox="1">
            <a:spLocks noGrp="1"/>
          </p:cNvSpPr>
          <p:nvPr>
            <p:ph type="title"/>
          </p:nvPr>
        </p:nvSpPr>
        <p:spPr>
          <a:xfrm>
            <a:off x="415600" y="1483360"/>
            <a:ext cx="11360800" cy="7823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Problem - Pain Point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73" name="Google Shape;73;gbafec84a7a_0_0"/>
          <p:cNvSpPr txBox="1">
            <a:spLocks noGrp="1"/>
          </p:cNvSpPr>
          <p:nvPr>
            <p:ph type="body" idx="1"/>
          </p:nvPr>
        </p:nvSpPr>
        <p:spPr>
          <a:xfrm>
            <a:off x="415600" y="2560321"/>
            <a:ext cx="11360800" cy="35315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Pain point being addressed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Pain point being solved by the startup/business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Innovativeness, Uniqueness, technology</a:t>
            </a: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74" name="Google Shape;74;gbafec84a7a_0_0"/>
          <p:cNvSpPr/>
          <p:nvPr/>
        </p:nvSpPr>
        <p:spPr>
          <a:xfrm>
            <a:off x="570257" y="766168"/>
            <a:ext cx="1228063" cy="54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3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6A89C1-21F0-42F1-89C3-A711A301B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bafec84a7a_0_7"/>
          <p:cNvSpPr txBox="1">
            <a:spLocks noGrp="1"/>
          </p:cNvSpPr>
          <p:nvPr>
            <p:ph type="title"/>
          </p:nvPr>
        </p:nvSpPr>
        <p:spPr>
          <a:xfrm>
            <a:off x="415600" y="1452880"/>
            <a:ext cx="11360800" cy="8839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Proposed Solution</a:t>
            </a:r>
            <a:endParaRPr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sp>
        <p:nvSpPr>
          <p:cNvPr id="89" name="Google Shape;89;gbafec84a7a_0_7"/>
          <p:cNvSpPr txBox="1">
            <a:spLocks noGrp="1"/>
          </p:cNvSpPr>
          <p:nvPr>
            <p:ph type="body" idx="1"/>
          </p:nvPr>
        </p:nvSpPr>
        <p:spPr>
          <a:xfrm>
            <a:off x="415600" y="2336801"/>
            <a:ext cx="11360800" cy="375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Explain the solution being offered in simple one line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Explain how you solve the ‘pain-point’ of the ‘core customer’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How will you make money?</a:t>
            </a:r>
            <a:endParaRPr sz="2667" dirty="0"/>
          </a:p>
        </p:txBody>
      </p:sp>
      <p:sp>
        <p:nvSpPr>
          <p:cNvPr id="90" name="Google Shape;90;gbafec84a7a_0_7"/>
          <p:cNvSpPr/>
          <p:nvPr/>
        </p:nvSpPr>
        <p:spPr>
          <a:xfrm>
            <a:off x="590577" y="560968"/>
            <a:ext cx="10156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4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805A7D-2ACA-48EF-A0EB-1475172BE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415600" y="1188719"/>
            <a:ext cx="11360800" cy="7518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Product / Service Details 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113" name="Google Shape;113;p5"/>
          <p:cNvSpPr txBox="1">
            <a:spLocks noGrp="1"/>
          </p:cNvSpPr>
          <p:nvPr>
            <p:ph type="body" idx="1"/>
          </p:nvPr>
        </p:nvSpPr>
        <p:spPr>
          <a:xfrm>
            <a:off x="415600" y="1940560"/>
            <a:ext cx="11360800" cy="428752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Technical features / Core features of the product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Product / Service benefits 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Pricing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Stage of Development (Idea/Prototype/MVP/</a:t>
            </a:r>
            <a:r>
              <a:rPr lang="en-US" sz="2667" dirty="0"/>
              <a:t>Ready to Market)</a:t>
            </a:r>
            <a:br>
              <a:rPr lang="en" sz="2667" dirty="0"/>
            </a:br>
            <a:r>
              <a:rPr lang="en" sz="2667" dirty="0"/>
              <a:t>Patents / Licenses etc if applicable (Unfair Advantages if any)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If possible, show the screenshots (if digital / tech product) or in-use pictures (if physical product)</a:t>
            </a:r>
            <a:endParaRPr sz="2667" dirty="0"/>
          </a:p>
          <a:p>
            <a:pPr indent="-474121">
              <a:buSzPts val="2000"/>
            </a:pPr>
            <a:r>
              <a:rPr lang="en-US" sz="2667" dirty="0"/>
              <a:t>Any IPR</a:t>
            </a: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115" name="Google Shape;115;p5"/>
          <p:cNvSpPr/>
          <p:nvPr/>
        </p:nvSpPr>
        <p:spPr>
          <a:xfrm>
            <a:off x="509298" y="445225"/>
            <a:ext cx="101566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5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8655A0-7A56-4754-8B3A-A0DF44359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>
            <a:spLocks noGrp="1"/>
          </p:cNvSpPr>
          <p:nvPr>
            <p:ph type="title"/>
          </p:nvPr>
        </p:nvSpPr>
        <p:spPr>
          <a:xfrm>
            <a:off x="415600" y="1442722"/>
            <a:ext cx="11360800" cy="7142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Unique Value Proposition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105" name="Google Shape;105;p6"/>
          <p:cNvSpPr txBox="1">
            <a:spLocks noGrp="1"/>
          </p:cNvSpPr>
          <p:nvPr>
            <p:ph type="body" idx="1"/>
          </p:nvPr>
        </p:nvSpPr>
        <p:spPr>
          <a:xfrm>
            <a:off x="415600" y="2306321"/>
            <a:ext cx="11360800" cy="37855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Please include the core value of the product/service which makes significant value </a:t>
            </a:r>
          </a:p>
          <a:p>
            <a:pPr indent="-474121">
              <a:buSzPts val="2000"/>
            </a:pPr>
            <a:r>
              <a:rPr lang="en" sz="2667" dirty="0"/>
              <a:t>Core advantages over the other alternative available in the market</a:t>
            </a:r>
          </a:p>
          <a:p>
            <a:pPr indent="-474121">
              <a:buSzPts val="2000"/>
            </a:pPr>
            <a:r>
              <a:rPr lang="en" sz="2667" dirty="0"/>
              <a:t>FAB (Feature, Advantage and Benefit)</a:t>
            </a:r>
          </a:p>
          <a:p>
            <a:pPr marL="135463" indent="0">
              <a:buSzPts val="2000"/>
              <a:buNone/>
            </a:pPr>
            <a:br>
              <a:rPr lang="en" sz="2667" dirty="0"/>
            </a:br>
            <a:endParaRPr sz="2667" dirty="0"/>
          </a:p>
        </p:txBody>
      </p:sp>
      <p:sp>
        <p:nvSpPr>
          <p:cNvPr id="107" name="Google Shape;107;p6"/>
          <p:cNvSpPr/>
          <p:nvPr/>
        </p:nvSpPr>
        <p:spPr>
          <a:xfrm>
            <a:off x="568962" y="384265"/>
            <a:ext cx="1056639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6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FB23B4-DFF9-4600-AD2A-BAE6CB4D4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878A8-65DB-CF40-B82E-ED7E720A9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1320801"/>
            <a:ext cx="11360800" cy="792479"/>
          </a:xfrm>
        </p:spPr>
        <p:txBody>
          <a:bodyPr/>
          <a:lstStyle/>
          <a:p>
            <a:r>
              <a:rPr lang="en-US" b="1" dirty="0">
                <a:solidFill>
                  <a:srgbClr val="1163FB"/>
                </a:solidFill>
                <a:latin typeface="Arial Black" panose="020B0A04020102020204" pitchFamily="34" charset="0"/>
              </a:rPr>
              <a:t>Traction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65F25-1B42-EE4D-9C31-A33C9F063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2316480"/>
            <a:ext cx="11360800" cy="3775353"/>
          </a:xfrm>
        </p:spPr>
        <p:txBody>
          <a:bodyPr/>
          <a:lstStyle/>
          <a:p>
            <a:r>
              <a:rPr lang="en-US" dirty="0"/>
              <a:t>Funding Raised so far &amp; Valuation of the company</a:t>
            </a:r>
          </a:p>
          <a:p>
            <a:r>
              <a:rPr lang="en-US" dirty="0"/>
              <a:t>Sales/Distribution Channel so far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Google Shape;107;p6">
            <a:extLst>
              <a:ext uri="{FF2B5EF4-FFF2-40B4-BE49-F238E27FC236}">
                <a16:creationId xmlns:a16="http://schemas.microsoft.com/office/drawing/2014/main" id="{8B2D0551-5C51-454E-ADA7-012ADB4FA78B}"/>
              </a:ext>
            </a:extLst>
          </p:cNvPr>
          <p:cNvSpPr/>
          <p:nvPr/>
        </p:nvSpPr>
        <p:spPr>
          <a:xfrm>
            <a:off x="568962" y="384265"/>
            <a:ext cx="1056639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7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7F3DB1-9E68-4552-B241-360E5FC72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5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>
            <a:spLocks noGrp="1"/>
          </p:cNvSpPr>
          <p:nvPr>
            <p:ph type="title"/>
          </p:nvPr>
        </p:nvSpPr>
        <p:spPr>
          <a:xfrm>
            <a:off x="415600" y="1370689"/>
            <a:ext cx="11360800" cy="6807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Core Customer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81" name="Google Shape;81;p3"/>
          <p:cNvSpPr txBox="1">
            <a:spLocks noGrp="1"/>
          </p:cNvSpPr>
          <p:nvPr>
            <p:ph type="body" idx="1"/>
          </p:nvPr>
        </p:nvSpPr>
        <p:spPr>
          <a:xfrm>
            <a:off x="415600" y="2336801"/>
            <a:ext cx="11360800" cy="375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Who is your core customer and why will they buy from you </a:t>
            </a:r>
            <a:r>
              <a:rPr lang="en-US" sz="2667" dirty="0"/>
              <a:t>or will take service from you</a:t>
            </a:r>
            <a:r>
              <a:rPr lang="en" sz="2667" dirty="0"/>
              <a:t>?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Ta</a:t>
            </a:r>
            <a:r>
              <a:rPr lang="en-US" sz="2667" dirty="0" err="1"/>
              <a:t>rget</a:t>
            </a:r>
            <a:r>
              <a:rPr lang="en-US" sz="2667" dirty="0"/>
              <a:t> customer segment and clear customer profile (Geography, Social and Demographic)</a:t>
            </a: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82" name="Google Shape;82;p3"/>
          <p:cNvSpPr/>
          <p:nvPr/>
        </p:nvSpPr>
        <p:spPr>
          <a:xfrm>
            <a:off x="539778" y="420928"/>
            <a:ext cx="101566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8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0DE550-0791-411E-8332-09092C971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>
            <a:spLocks noGrp="1"/>
          </p:cNvSpPr>
          <p:nvPr>
            <p:ph type="title"/>
          </p:nvPr>
        </p:nvSpPr>
        <p:spPr>
          <a:xfrm>
            <a:off x="415600" y="1625600"/>
            <a:ext cx="11360800" cy="7924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Customer / Market Analysis </a:t>
            </a:r>
            <a:b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</a:br>
            <a:endParaRPr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1"/>
          </p:nvPr>
        </p:nvSpPr>
        <p:spPr>
          <a:xfrm>
            <a:off x="415600" y="2672993"/>
            <a:ext cx="11360800" cy="300644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spcBef>
                <a:spcPts val="2133"/>
              </a:spcBef>
              <a:buSzPts val="2000"/>
            </a:pPr>
            <a:r>
              <a:rPr lang="en" sz="2667" dirty="0"/>
              <a:t>Total Addressable Market (in numbers and value), Serviceable Available Market (in numbers and value), Share of Market (in numbers and value) 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Why NOW is a great time to build this business?</a:t>
            </a:r>
            <a:br>
              <a:rPr lang="en" sz="2667" dirty="0"/>
            </a:br>
            <a:endParaRPr sz="2667" dirty="0"/>
          </a:p>
          <a:p>
            <a:pPr marL="0" indent="0">
              <a:buNone/>
            </a:pPr>
            <a:br>
              <a:rPr lang="en" sz="2667" dirty="0"/>
            </a:br>
            <a:endParaRPr sz="2667" dirty="0"/>
          </a:p>
        </p:txBody>
      </p:sp>
      <p:sp>
        <p:nvSpPr>
          <p:cNvPr id="98" name="Google Shape;98;p4"/>
          <p:cNvSpPr/>
          <p:nvPr/>
        </p:nvSpPr>
        <p:spPr>
          <a:xfrm>
            <a:off x="590578" y="560982"/>
            <a:ext cx="101566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9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B67669-F697-4560-BF0B-510E2BA51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>
            <a:spLocks noGrp="1"/>
          </p:cNvSpPr>
          <p:nvPr>
            <p:ph type="title"/>
          </p:nvPr>
        </p:nvSpPr>
        <p:spPr>
          <a:xfrm>
            <a:off x="415600" y="914399"/>
            <a:ext cx="11360800" cy="83311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Competitive Analysis</a:t>
            </a:r>
            <a:endParaRPr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1"/>
          </p:nvPr>
        </p:nvSpPr>
        <p:spPr>
          <a:xfrm>
            <a:off x="415600" y="1747519"/>
            <a:ext cx="11360800" cy="43443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Competitive Benchmarking </a:t>
            </a:r>
          </a:p>
          <a:p>
            <a:pPr indent="-474121">
              <a:buSzPts val="2000"/>
            </a:pPr>
            <a:r>
              <a:rPr lang="en" sz="2667" dirty="0"/>
              <a:t>Tabular comparison of your product features with that of the closest competitors, also listing down the parameters where the competitors would be better that you. </a:t>
            </a:r>
            <a:endParaRPr i="1" dirty="0"/>
          </a:p>
          <a:p>
            <a:pPr indent="-474121">
              <a:buSzPts val="2000"/>
            </a:pPr>
            <a:r>
              <a:rPr lang="en" sz="2667" dirty="0"/>
              <a:t>Competitive Landscape </a:t>
            </a:r>
          </a:p>
          <a:p>
            <a:pPr marL="592664" indent="-457200">
              <a:buSzPts val="2000"/>
            </a:pPr>
            <a:r>
              <a:rPr lang="en" sz="2667" dirty="0"/>
              <a:t>How will you retain your competitive advantage in the future, if there is already a big player in the market? </a:t>
            </a: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123" name="Google Shape;123;p7"/>
          <p:cNvSpPr/>
          <p:nvPr/>
        </p:nvSpPr>
        <p:spPr>
          <a:xfrm>
            <a:off x="580418" y="355800"/>
            <a:ext cx="1167103" cy="410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10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5C34F7-FA68-4D88-9A38-50ECC88CB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/>
          </p:nvPr>
        </p:nvSpPr>
        <p:spPr>
          <a:xfrm>
            <a:off x="415600" y="1259841"/>
            <a:ext cx="11360800" cy="7213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Financial Information and Forecast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137" name="Google Shape;137;p9"/>
          <p:cNvSpPr txBox="1">
            <a:spLocks noGrp="1"/>
          </p:cNvSpPr>
          <p:nvPr>
            <p:ph type="body" idx="1"/>
          </p:nvPr>
        </p:nvSpPr>
        <p:spPr>
          <a:xfrm>
            <a:off x="415600" y="2052321"/>
            <a:ext cx="11360800" cy="44214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Unit Economics</a:t>
            </a:r>
            <a:endParaRPr dirty="0"/>
          </a:p>
          <a:p>
            <a:pPr indent="-474121">
              <a:buSzPts val="2000"/>
            </a:pPr>
            <a:r>
              <a:rPr lang="en" sz="2667" dirty="0"/>
              <a:t>Highlight Current </a:t>
            </a:r>
            <a:r>
              <a:rPr lang="en" sz="2667" b="1" dirty="0"/>
              <a:t>Traction</a:t>
            </a:r>
            <a:r>
              <a:rPr lang="en" sz="2667" dirty="0"/>
              <a:t> (No of users served, Sales, No of Repeat Orders, Month on month growth etc.) </a:t>
            </a:r>
            <a:endParaRPr dirty="0"/>
          </a:p>
          <a:p>
            <a:pPr indent="-474121">
              <a:buSzPts val="2000"/>
            </a:pPr>
            <a:r>
              <a:rPr lang="en" sz="2667" dirty="0"/>
              <a:t>(Board data about) Customer Acquisition Cost, Monthly Burn, Margins etc.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Break Even Point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3-Year Sales Figures / Graph (if available)</a:t>
            </a:r>
            <a:endParaRPr dirty="0"/>
          </a:p>
          <a:p>
            <a:pPr indent="-474121">
              <a:buSzPts val="2000"/>
            </a:pPr>
            <a:r>
              <a:rPr lang="en" sz="2667" dirty="0"/>
              <a:t>Key Milestone in 3 years (i.e. No of Customers, Orders, Cities, Margin, Sales etc.) </a:t>
            </a:r>
            <a:r>
              <a:rPr lang="en" sz="2667" i="1" dirty="0"/>
              <a:t>(Projections)</a:t>
            </a:r>
            <a:br>
              <a:rPr lang="en" sz="2667" dirty="0"/>
            </a:br>
            <a:br>
              <a:rPr lang="en" sz="2667" dirty="0"/>
            </a:br>
            <a:endParaRPr sz="2667" dirty="0"/>
          </a:p>
        </p:txBody>
      </p:sp>
      <p:sp>
        <p:nvSpPr>
          <p:cNvPr id="139" name="Google Shape;139;p9"/>
          <p:cNvSpPr/>
          <p:nvPr/>
        </p:nvSpPr>
        <p:spPr>
          <a:xfrm>
            <a:off x="519452" y="526507"/>
            <a:ext cx="12216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lang="en" sz="2400" b="1" dirty="0">
                <a:solidFill>
                  <a:srgbClr val="6C6C6C"/>
                </a:solidFill>
              </a:rPr>
              <a:t>11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1A76B0-8E55-4C3F-917F-71D547E45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 txBox="1">
            <a:spLocks noGrp="1"/>
          </p:cNvSpPr>
          <p:nvPr>
            <p:ph type="title"/>
          </p:nvPr>
        </p:nvSpPr>
        <p:spPr>
          <a:xfrm>
            <a:off x="415600" y="1117599"/>
            <a:ext cx="11360800" cy="6908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Operational Plan / Future Roadmap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129" name="Google Shape;129;p8"/>
          <p:cNvSpPr txBox="1">
            <a:spLocks noGrp="1"/>
          </p:cNvSpPr>
          <p:nvPr>
            <p:ph type="body" idx="1"/>
          </p:nvPr>
        </p:nvSpPr>
        <p:spPr>
          <a:xfrm>
            <a:off x="415600" y="1808480"/>
            <a:ext cx="11360800" cy="42833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Show a 18 - 24 month roadmap (Product roadmap if you are a product-first business; Business-Growth roadmap if you are an operation intensive business) Key tasks and major milestones for the next 12 months + Highlight traction (if any)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If already in market (pilot/revenue), show a few big client names</a:t>
            </a:r>
            <a:endParaRPr sz="2667" dirty="0"/>
          </a:p>
          <a:p>
            <a:pPr indent="-474121">
              <a:buSzPts val="2000"/>
            </a:pPr>
            <a:r>
              <a:rPr lang="en" sz="2667" i="1" u="sng" dirty="0"/>
              <a:t>(if you are pre-market)</a:t>
            </a:r>
            <a:endParaRPr sz="2667" i="1" u="sng" dirty="0"/>
          </a:p>
          <a:p>
            <a:pPr indent="-474121">
              <a:buSzPts val="2000"/>
            </a:pPr>
            <a:r>
              <a:rPr lang="en" sz="2667" dirty="0"/>
              <a:t>Go-to-Market Strategy 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Key partners and type of relationship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Key supply / distribution channel</a:t>
            </a:r>
            <a:endParaRPr sz="2667" dirty="0"/>
          </a:p>
          <a:p>
            <a:pPr marL="0" indent="0">
              <a:buNone/>
            </a:pPr>
            <a:br>
              <a:rPr lang="en" sz="2667" dirty="0"/>
            </a:br>
            <a:endParaRPr sz="2667" dirty="0"/>
          </a:p>
        </p:txBody>
      </p:sp>
      <p:sp>
        <p:nvSpPr>
          <p:cNvPr id="131" name="Google Shape;131;p8"/>
          <p:cNvSpPr/>
          <p:nvPr/>
        </p:nvSpPr>
        <p:spPr>
          <a:xfrm>
            <a:off x="488972" y="355769"/>
            <a:ext cx="12216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lang="en" sz="2400" b="1" dirty="0">
                <a:solidFill>
                  <a:srgbClr val="6C6C6C"/>
                </a:solidFill>
              </a:rPr>
              <a:t>12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B17F6D-5CF4-4866-8640-3500D8D9C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 txBox="1">
            <a:spLocks noGrp="1"/>
          </p:cNvSpPr>
          <p:nvPr>
            <p:ph type="title"/>
          </p:nvPr>
        </p:nvSpPr>
        <p:spPr>
          <a:xfrm>
            <a:off x="415600" y="1330961"/>
            <a:ext cx="11360800" cy="8737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Management Team and / or Advisors</a:t>
            </a:r>
            <a:br>
              <a:rPr lang="en" b="1" dirty="0">
                <a:solidFill>
                  <a:srgbClr val="1163FB"/>
                </a:solidFill>
              </a:rPr>
            </a:br>
            <a:endParaRPr b="1" dirty="0">
              <a:solidFill>
                <a:srgbClr val="1163FB"/>
              </a:solidFill>
            </a:endParaRPr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1"/>
          </p:nvPr>
        </p:nvSpPr>
        <p:spPr>
          <a:xfrm>
            <a:off x="415600" y="2377440"/>
            <a:ext cx="11360800" cy="37143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Details of the Founders/Co-founders, team members and advisors, mentioning relevant experience.</a:t>
            </a:r>
          </a:p>
          <a:p>
            <a:pPr indent="-474121">
              <a:buSzPts val="2000"/>
            </a:pPr>
            <a:r>
              <a:rPr lang="en" sz="2667" dirty="0"/>
              <a:t>Promoter’s background &amp; commitment (Part-</a:t>
            </a:r>
            <a:r>
              <a:rPr lang="en-US" sz="2667" dirty="0"/>
              <a:t>time/full time)</a:t>
            </a:r>
            <a:endParaRPr sz="2667" dirty="0"/>
          </a:p>
          <a:p>
            <a:pPr marL="135464" indent="0">
              <a:buSzPts val="2000"/>
              <a:buNone/>
            </a:pPr>
            <a:endParaRPr sz="2667" dirty="0"/>
          </a:p>
        </p:txBody>
      </p:sp>
      <p:sp>
        <p:nvSpPr>
          <p:cNvPr id="155" name="Google Shape;155;p11"/>
          <p:cNvSpPr/>
          <p:nvPr/>
        </p:nvSpPr>
        <p:spPr>
          <a:xfrm>
            <a:off x="641372" y="560969"/>
            <a:ext cx="12216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1</a:t>
            </a:r>
            <a:r>
              <a:rPr lang="en" sz="2400" b="1" dirty="0">
                <a:solidFill>
                  <a:srgbClr val="6C6C6C"/>
                </a:solidFill>
              </a:rPr>
              <a:t>3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A8570E-6CB3-4253-8D33-0692628F1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23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415600" y="1473200"/>
            <a:ext cx="11360800" cy="8636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b="1" dirty="0">
                <a:solidFill>
                  <a:srgbClr val="1163FB"/>
                </a:solidFill>
                <a:latin typeface="Arial Black" panose="020B0A04020102020204" pitchFamily="34" charset="0"/>
              </a:rPr>
              <a:t>Funding Ask</a:t>
            </a:r>
            <a:endParaRPr b="1" dirty="0">
              <a:solidFill>
                <a:srgbClr val="1163FB"/>
              </a:solidFill>
              <a:latin typeface="Arial Black" panose="020B0A04020102020204" pitchFamily="34" charset="0"/>
            </a:endParaRPr>
          </a:p>
        </p:txBody>
      </p:sp>
      <p:sp>
        <p:nvSpPr>
          <p:cNvPr id="145" name="Google Shape;145;p10"/>
          <p:cNvSpPr txBox="1">
            <a:spLocks noGrp="1"/>
          </p:cNvSpPr>
          <p:nvPr>
            <p:ph type="body" idx="1"/>
          </p:nvPr>
        </p:nvSpPr>
        <p:spPr>
          <a:xfrm>
            <a:off x="415600" y="2336801"/>
            <a:ext cx="11360800" cy="375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indent="-474121">
              <a:buSzPts val="2000"/>
            </a:pPr>
            <a:r>
              <a:rPr lang="en" sz="2667" dirty="0"/>
              <a:t>How much investment are you seeking and fund distribution</a:t>
            </a:r>
            <a:endParaRPr sz="2667" dirty="0"/>
          </a:p>
          <a:p>
            <a:pPr indent="-474121">
              <a:buSzPts val="2000"/>
            </a:pPr>
            <a:r>
              <a:rPr lang="en" sz="2667" dirty="0"/>
              <a:t>Milestone to achieve with this funding (i.e. No of Customers, Orders, Cities, Margin, Sales etc.)</a:t>
            </a:r>
            <a:endParaRPr dirty="0"/>
          </a:p>
          <a:p>
            <a:pPr indent="-474121">
              <a:buSzPts val="2000"/>
            </a:pPr>
            <a:r>
              <a:rPr lang="en-US" sz="2667" dirty="0">
                <a:latin typeface="Arial" charset="0"/>
              </a:rPr>
              <a:t>Proposed </a:t>
            </a:r>
            <a:r>
              <a:rPr lang="en-US" sz="2667" dirty="0">
                <a:solidFill>
                  <a:srgbClr val="FF0000"/>
                </a:solidFill>
                <a:latin typeface="Arial" charset="0"/>
              </a:rPr>
              <a:t>Valuation </a:t>
            </a:r>
            <a:r>
              <a:rPr lang="en-US" sz="2667" dirty="0">
                <a:latin typeface="Arial" charset="0"/>
              </a:rPr>
              <a:t>- Any idea of what the Company might expect? Do we believe this will be an expensive deal?</a:t>
            </a:r>
          </a:p>
          <a:p>
            <a:pPr marL="135463" indent="0">
              <a:buSzPts val="2000"/>
              <a:buNone/>
            </a:pPr>
            <a:br>
              <a:rPr lang="en" sz="2667" dirty="0"/>
            </a:br>
            <a:endParaRPr sz="2667" dirty="0"/>
          </a:p>
        </p:txBody>
      </p:sp>
      <p:sp>
        <p:nvSpPr>
          <p:cNvPr id="147" name="Google Shape;147;p10"/>
          <p:cNvSpPr/>
          <p:nvPr/>
        </p:nvSpPr>
        <p:spPr>
          <a:xfrm>
            <a:off x="488972" y="560967"/>
            <a:ext cx="12216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867" b="1" dirty="0">
                <a:solidFill>
                  <a:srgbClr val="6C6C6C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lang="en" sz="2400" b="1" dirty="0">
                <a:solidFill>
                  <a:srgbClr val="6C6C6C"/>
                </a:solidFill>
              </a:rPr>
              <a:t>14</a:t>
            </a:r>
            <a:endParaRPr sz="1867" b="1" dirty="0">
              <a:solidFill>
                <a:srgbClr val="6C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9D6BB-77AA-47EE-AE6C-55E3CFEDF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077720" y="2794000"/>
            <a:ext cx="8229600" cy="103632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Arial" charset="0"/>
              </a:rPr>
              <a:t>		</a:t>
            </a:r>
            <a:r>
              <a:rPr lang="en-US" sz="5333" b="1" dirty="0">
                <a:latin typeface="Arial Black" panose="020B0A04020102020204" pitchFamily="34" charset="0"/>
              </a:rPr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07F2F9-83DF-42B6-9960-F22F48470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014" y="152400"/>
            <a:ext cx="2611426" cy="95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78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593</Words>
  <Application>Microsoft Macintosh PowerPoint</Application>
  <PresentationFormat>Widescreen</PresentationFormat>
  <Paragraphs>79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Proxima Nova</vt:lpstr>
      <vt:lpstr>Office Theme</vt:lpstr>
      <vt:lpstr>PITCH DECK FORMAT</vt:lpstr>
      <vt:lpstr>Name of the Startup</vt:lpstr>
      <vt:lpstr>One Line Description of the Company </vt:lpstr>
      <vt:lpstr>Problem - Pain Point </vt:lpstr>
      <vt:lpstr>Proposed Solution</vt:lpstr>
      <vt:lpstr>Product / Service Details  </vt:lpstr>
      <vt:lpstr>Unique Value Proposition </vt:lpstr>
      <vt:lpstr>Traction</vt:lpstr>
      <vt:lpstr>Core Customer </vt:lpstr>
      <vt:lpstr>Customer / Market Analysis  </vt:lpstr>
      <vt:lpstr>Competitive Analysis</vt:lpstr>
      <vt:lpstr>Financial Information and Forecast </vt:lpstr>
      <vt:lpstr>Operational Plan / Future Roadmap </vt:lpstr>
      <vt:lpstr>Management Team and / or Advisors </vt:lpstr>
      <vt:lpstr>Funding Ask</vt:lpstr>
      <vt:lpstr> 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FORMAT</dc:title>
  <dc:creator>HP</dc:creator>
  <cp:lastModifiedBy>Microsoft Office User</cp:lastModifiedBy>
  <cp:revision>9</cp:revision>
  <dcterms:created xsi:type="dcterms:W3CDTF">2022-03-13T13:45:55Z</dcterms:created>
  <dcterms:modified xsi:type="dcterms:W3CDTF">2022-04-06T11:39:04Z</dcterms:modified>
</cp:coreProperties>
</file>